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2C2B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0323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2C2B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0323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2C2B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0323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2C2B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0323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2C2B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0323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2C2B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0323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2C2B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0323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2C2B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0323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2C2B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0323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2C2B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0323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svg"/><Relationship Id="rId3" Type="http://schemas.openxmlformats.org/officeDocument/2006/relationships/image" Target="../media/image-10-3.png"/><Relationship Id="rId4" Type="http://schemas.openxmlformats.org/officeDocument/2006/relationships/image" Target="../media/image-10-4.svg"/><Relationship Id="rId5" Type="http://schemas.openxmlformats.org/officeDocument/2006/relationships/image" Target="../media/image-10-5.png"/><Relationship Id="rId6" Type="http://schemas.openxmlformats.org/officeDocument/2006/relationships/image" Target="../media/image-10-6.svg"/><Relationship Id="rId7" Type="http://schemas.openxmlformats.org/officeDocument/2006/relationships/slideLayout" Target="../slideLayouts/slideLayout11.xml"/><Relationship Id="rId8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svg"/><Relationship Id="rId3" Type="http://schemas.openxmlformats.org/officeDocument/2006/relationships/image" Target="../media/image-4-3.png"/><Relationship Id="rId4" Type="http://schemas.openxmlformats.org/officeDocument/2006/relationships/image" Target="../media/image-4-4.svg"/><Relationship Id="rId5" Type="http://schemas.openxmlformats.org/officeDocument/2006/relationships/image" Target="../media/image-4-5.png"/><Relationship Id="rId6" Type="http://schemas.openxmlformats.org/officeDocument/2006/relationships/image" Target="../media/image-4-6.svg"/><Relationship Id="rId7" Type="http://schemas.openxmlformats.org/officeDocument/2006/relationships/slideLayout" Target="../slideLayouts/slideLayout5.xml"/><Relationship Id="rId8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075492"/>
            <a:ext cx="7556421" cy="28351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8F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E-Potpis BiH (2026): Digitalizacija Demokratije i Osnaživanje Građanskog Glasa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250769"/>
            <a:ext cx="7556421" cy="29032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Prepoznala sam hitnu potrebu za transparentnom, sigurnom i pravno obavezujućom platformom koja bi građanima omogućila da njihov glas bude ne samo čujan, već i obavezujući za Parlament BiH. Rezultat je E-Potpis BiH (2026), sigurna, verifikovana online platforma za potpisivanje peticija. Njena implementacija dovela je do revolucionarnog rezultata: 15 zakona pokrenuto je direktno kroz ovu platformu, mijenjajući način na koji se građani uključuju u političke procese.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1049" y="605790"/>
            <a:ext cx="4775835" cy="5507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300"/>
              </a:lnSpc>
              <a:buNone/>
            </a:pPr>
            <a:r>
              <a:rPr lang="en-US" sz="3450" b="1" dirty="0">
                <a:solidFill>
                  <a:srgbClr val="FFF8F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4.2. Strateške Koristi:</a:t>
            </a:r>
            <a:endParaRPr lang="en-US" sz="3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853678" y="1603950"/>
            <a:ext cx="330398" cy="33039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486972" y="1597104"/>
            <a:ext cx="3463290" cy="6884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Smanjenje Političke Frustracije</a:t>
            </a:r>
            <a:endParaRPr lang="en-US" sz="2150" dirty="0"/>
          </a:p>
        </p:txBody>
      </p:sp>
      <p:sp>
        <p:nvSpPr>
          <p:cNvPr id="5" name="Text 2"/>
          <p:cNvSpPr/>
          <p:nvPr/>
        </p:nvSpPr>
        <p:spPr>
          <a:xfrm>
            <a:off x="1486972" y="2417683"/>
            <a:ext cx="3463290" cy="1409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Građani se osjećaju uključenije, što smanjuje apatiju i jača povjerenje u demokratske institucije.</a:t>
            </a:r>
            <a:endParaRPr lang="en-US" sz="17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08163" y="1603950"/>
            <a:ext cx="330398" cy="33039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941457" y="1597104"/>
            <a:ext cx="3463290" cy="6884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Podizanje Kvaliteta Zakona</a:t>
            </a:r>
            <a:endParaRPr lang="en-US" sz="2150" dirty="0"/>
          </a:p>
        </p:txBody>
      </p:sp>
      <p:sp>
        <p:nvSpPr>
          <p:cNvPr id="8" name="Text 4"/>
          <p:cNvSpPr/>
          <p:nvPr/>
        </p:nvSpPr>
        <p:spPr>
          <a:xfrm>
            <a:off x="5941457" y="2417683"/>
            <a:ext cx="3463290" cy="1409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Zakoni pokrenuti kroz E-Potpis BiH često su rezultat široke javne debate, što ih čini relevantnijim i održivijim.</a:t>
            </a:r>
            <a:endParaRPr lang="en-US" sz="170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762649" y="1603950"/>
            <a:ext cx="330398" cy="330398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0395942" y="1597104"/>
            <a:ext cx="3463409" cy="6884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Digitalna Transformacija Uprave</a:t>
            </a:r>
            <a:endParaRPr lang="en-US" sz="2150" dirty="0"/>
          </a:p>
        </p:txBody>
      </p:sp>
      <p:sp>
        <p:nvSpPr>
          <p:cNvPr id="11" name="Text 6"/>
          <p:cNvSpPr/>
          <p:nvPr/>
        </p:nvSpPr>
        <p:spPr>
          <a:xfrm>
            <a:off x="10395942" y="2417683"/>
            <a:ext cx="3463409" cy="2114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E-Potpis BiH je poslužio kao katalizator za uvođenje šire digitalne infrastrukture u Parlamentu, prisiljavajući institucije da prate tehnološki napredak.</a:t>
            </a:r>
            <a:endParaRPr lang="en-US" sz="1700" dirty="0"/>
          </a:p>
        </p:txBody>
      </p:sp>
      <p:sp>
        <p:nvSpPr>
          <p:cNvPr id="12" name="Text 7"/>
          <p:cNvSpPr/>
          <p:nvPr/>
        </p:nvSpPr>
        <p:spPr>
          <a:xfrm>
            <a:off x="771049" y="4862632"/>
            <a:ext cx="13088303" cy="13768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FF8F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Zaključak: Informatikom do Građanskog Aktivizma</a:t>
            </a:r>
            <a:endParaRPr lang="en-US" sz="4300" dirty="0"/>
          </a:p>
        </p:txBody>
      </p:sp>
      <p:sp>
        <p:nvSpPr>
          <p:cNvPr id="13" name="Text 8"/>
          <p:cNvSpPr/>
          <p:nvPr/>
        </p:nvSpPr>
        <p:spPr>
          <a:xfrm>
            <a:off x="771049" y="6569869"/>
            <a:ext cx="13088303" cy="10572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E-Potpis BiH (2026) je dokaz da informatika nije samo o efikasnosti, već i o preraspodjeli moći. Implementacijom ovog sistema, mi smo građanima BiH dali najmoćniji digitalni alat za direktno učešće u demokratiji, transformišući pasivno glasačko tijelo u aktivnog zakonodavca.</a:t>
            </a:r>
            <a:endParaRPr lang="en-US" sz="17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4855" y="938213"/>
            <a:ext cx="13140690" cy="13301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200"/>
              </a:lnSpc>
              <a:buNone/>
            </a:pPr>
            <a:r>
              <a:rPr lang="en-US" sz="4150" b="1" dirty="0">
                <a:solidFill>
                  <a:srgbClr val="FFF8F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Problem: Neefikasnost Građanskih Inicijativa i Nepovjerenje</a:t>
            </a:r>
            <a:endParaRPr lang="en-US" sz="4150" dirty="0"/>
          </a:p>
        </p:txBody>
      </p:sp>
      <p:sp>
        <p:nvSpPr>
          <p:cNvPr id="3" name="Text 1"/>
          <p:cNvSpPr/>
          <p:nvPr/>
        </p:nvSpPr>
        <p:spPr>
          <a:xfrm>
            <a:off x="744855" y="2694027"/>
            <a:ext cx="13140690" cy="340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Prije lansiranja E-Potpisa BiH, građanske inicijative u BiH suočavale su se s ozbiljnim izazovima:</a:t>
            </a:r>
            <a:endParaRPr lang="en-US" sz="1650" dirty="0"/>
          </a:p>
        </p:txBody>
      </p:sp>
      <p:sp>
        <p:nvSpPr>
          <p:cNvPr id="4" name="Shape 2"/>
          <p:cNvSpPr/>
          <p:nvPr/>
        </p:nvSpPr>
        <p:spPr>
          <a:xfrm>
            <a:off x="744855" y="3273981"/>
            <a:ext cx="6463903" cy="1612344"/>
          </a:xfrm>
          <a:prstGeom prst="roundRect">
            <a:avLst>
              <a:gd name="adj" fmla="val 6805"/>
            </a:avLst>
          </a:prstGeom>
          <a:solidFill>
            <a:srgbClr val="403234"/>
          </a:solidFill>
          <a:ln w="22860">
            <a:solidFill>
              <a:srgbClr val="786A6C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721995" y="3273981"/>
            <a:ext cx="91440" cy="1612344"/>
          </a:xfrm>
          <a:prstGeom prst="roundRect">
            <a:avLst>
              <a:gd name="adj" fmla="val 34914"/>
            </a:avLst>
          </a:prstGeom>
          <a:solidFill>
            <a:srgbClr val="E2C2B3"/>
          </a:solidFill>
          <a:ln/>
        </p:spPr>
      </p:sp>
      <p:sp>
        <p:nvSpPr>
          <p:cNvPr id="6" name="Text 4"/>
          <p:cNvSpPr/>
          <p:nvPr/>
        </p:nvSpPr>
        <p:spPr>
          <a:xfrm>
            <a:off x="1049060" y="3509605"/>
            <a:ext cx="4464844" cy="3324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Poteškoće u Prikupljanju Potpisa</a:t>
            </a:r>
            <a:endParaRPr lang="en-US" sz="2050" dirty="0"/>
          </a:p>
        </p:txBody>
      </p:sp>
      <p:sp>
        <p:nvSpPr>
          <p:cNvPr id="7" name="Text 5"/>
          <p:cNvSpPr/>
          <p:nvPr/>
        </p:nvSpPr>
        <p:spPr>
          <a:xfrm>
            <a:off x="1049060" y="3969663"/>
            <a:ext cx="5924074" cy="6810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Ručno prikupljanje hiljada potpisa bilo je logistički teško, skupo i zahtijevalo je mnogo vremena i resursa.</a:t>
            </a:r>
            <a:endParaRPr lang="en-US" sz="1650" dirty="0"/>
          </a:p>
        </p:txBody>
      </p:sp>
      <p:sp>
        <p:nvSpPr>
          <p:cNvPr id="8" name="Shape 6"/>
          <p:cNvSpPr/>
          <p:nvPr/>
        </p:nvSpPr>
        <p:spPr>
          <a:xfrm>
            <a:off x="7421523" y="3273981"/>
            <a:ext cx="6464022" cy="1612344"/>
          </a:xfrm>
          <a:prstGeom prst="roundRect">
            <a:avLst>
              <a:gd name="adj" fmla="val 6805"/>
            </a:avLst>
          </a:prstGeom>
          <a:solidFill>
            <a:srgbClr val="403234"/>
          </a:solidFill>
          <a:ln w="22860">
            <a:solidFill>
              <a:srgbClr val="786A6C"/>
            </a:solidFill>
            <a:prstDash val="solid"/>
          </a:ln>
        </p:spPr>
      </p:sp>
      <p:sp>
        <p:nvSpPr>
          <p:cNvPr id="9" name="Shape 7"/>
          <p:cNvSpPr/>
          <p:nvPr/>
        </p:nvSpPr>
        <p:spPr>
          <a:xfrm>
            <a:off x="7398663" y="3273981"/>
            <a:ext cx="91440" cy="1612344"/>
          </a:xfrm>
          <a:prstGeom prst="roundRect">
            <a:avLst>
              <a:gd name="adj" fmla="val 34914"/>
            </a:avLst>
          </a:prstGeom>
          <a:solidFill>
            <a:srgbClr val="E2C2B3"/>
          </a:solidFill>
          <a:ln/>
        </p:spPr>
      </p:sp>
      <p:sp>
        <p:nvSpPr>
          <p:cNvPr id="10" name="Text 8"/>
          <p:cNvSpPr/>
          <p:nvPr/>
        </p:nvSpPr>
        <p:spPr>
          <a:xfrm>
            <a:off x="7725728" y="3509605"/>
            <a:ext cx="2801422" cy="3324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Problem Verifikacije</a:t>
            </a:r>
            <a:endParaRPr lang="en-US" sz="2050" dirty="0"/>
          </a:p>
        </p:txBody>
      </p:sp>
      <p:sp>
        <p:nvSpPr>
          <p:cNvPr id="11" name="Text 9"/>
          <p:cNvSpPr/>
          <p:nvPr/>
        </p:nvSpPr>
        <p:spPr>
          <a:xfrm>
            <a:off x="7725728" y="3969663"/>
            <a:ext cx="5924193" cy="6810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Autentičnost prikupljenih potpisa bila je upitna, što je institucijama davalo izgovor da ih odbace kao nevažeće.</a:t>
            </a:r>
            <a:endParaRPr lang="en-US" sz="1650" dirty="0"/>
          </a:p>
        </p:txBody>
      </p:sp>
      <p:sp>
        <p:nvSpPr>
          <p:cNvPr id="12" name="Shape 10"/>
          <p:cNvSpPr/>
          <p:nvPr/>
        </p:nvSpPr>
        <p:spPr>
          <a:xfrm>
            <a:off x="744855" y="5099090"/>
            <a:ext cx="6463903" cy="1612344"/>
          </a:xfrm>
          <a:prstGeom prst="roundRect">
            <a:avLst>
              <a:gd name="adj" fmla="val 6805"/>
            </a:avLst>
          </a:prstGeom>
          <a:solidFill>
            <a:srgbClr val="403234"/>
          </a:solidFill>
          <a:ln w="22860">
            <a:solidFill>
              <a:srgbClr val="786A6C"/>
            </a:solidFill>
            <a:prstDash val="solid"/>
          </a:ln>
        </p:spPr>
      </p:sp>
      <p:sp>
        <p:nvSpPr>
          <p:cNvPr id="13" name="Shape 11"/>
          <p:cNvSpPr/>
          <p:nvPr/>
        </p:nvSpPr>
        <p:spPr>
          <a:xfrm>
            <a:off x="721995" y="5099090"/>
            <a:ext cx="91440" cy="1612344"/>
          </a:xfrm>
          <a:prstGeom prst="roundRect">
            <a:avLst>
              <a:gd name="adj" fmla="val 34914"/>
            </a:avLst>
          </a:prstGeom>
          <a:solidFill>
            <a:srgbClr val="E2C2B3"/>
          </a:solidFill>
          <a:ln/>
        </p:spPr>
      </p:sp>
      <p:sp>
        <p:nvSpPr>
          <p:cNvPr id="14" name="Text 12"/>
          <p:cNvSpPr/>
          <p:nvPr/>
        </p:nvSpPr>
        <p:spPr>
          <a:xfrm>
            <a:off x="1049060" y="5334714"/>
            <a:ext cx="5119688" cy="3324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Nedostatak Obavezujućeg Mehanizma</a:t>
            </a:r>
            <a:endParaRPr lang="en-US" sz="2050" dirty="0"/>
          </a:p>
        </p:txBody>
      </p:sp>
      <p:sp>
        <p:nvSpPr>
          <p:cNvPr id="15" name="Text 13"/>
          <p:cNvSpPr/>
          <p:nvPr/>
        </p:nvSpPr>
        <p:spPr>
          <a:xfrm>
            <a:off x="1049060" y="5794772"/>
            <a:ext cx="5924074" cy="6810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Čak i kada su peticije predane, institucije često nisu bile obavezne da ih razmatraju ili su to činile samo formalno.</a:t>
            </a:r>
            <a:endParaRPr lang="en-US" sz="1650" dirty="0"/>
          </a:p>
        </p:txBody>
      </p:sp>
      <p:sp>
        <p:nvSpPr>
          <p:cNvPr id="16" name="Shape 14"/>
          <p:cNvSpPr/>
          <p:nvPr/>
        </p:nvSpPr>
        <p:spPr>
          <a:xfrm>
            <a:off x="7421523" y="5099090"/>
            <a:ext cx="6464022" cy="1612344"/>
          </a:xfrm>
          <a:prstGeom prst="roundRect">
            <a:avLst>
              <a:gd name="adj" fmla="val 6805"/>
            </a:avLst>
          </a:prstGeom>
          <a:solidFill>
            <a:srgbClr val="403234"/>
          </a:solidFill>
          <a:ln w="22860">
            <a:solidFill>
              <a:srgbClr val="786A6C"/>
            </a:solidFill>
            <a:prstDash val="solid"/>
          </a:ln>
        </p:spPr>
      </p:sp>
      <p:sp>
        <p:nvSpPr>
          <p:cNvPr id="17" name="Shape 15"/>
          <p:cNvSpPr/>
          <p:nvPr/>
        </p:nvSpPr>
        <p:spPr>
          <a:xfrm>
            <a:off x="7398663" y="5099090"/>
            <a:ext cx="91440" cy="1612344"/>
          </a:xfrm>
          <a:prstGeom prst="roundRect">
            <a:avLst>
              <a:gd name="adj" fmla="val 34914"/>
            </a:avLst>
          </a:prstGeom>
          <a:solidFill>
            <a:srgbClr val="E2C2B3"/>
          </a:solidFill>
          <a:ln/>
        </p:spPr>
      </p:sp>
      <p:sp>
        <p:nvSpPr>
          <p:cNvPr id="18" name="Text 16"/>
          <p:cNvSpPr/>
          <p:nvPr/>
        </p:nvSpPr>
        <p:spPr>
          <a:xfrm>
            <a:off x="7725728" y="5334714"/>
            <a:ext cx="2660333" cy="3324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Nisko Povjerenje</a:t>
            </a:r>
            <a:endParaRPr lang="en-US" sz="2050" dirty="0"/>
          </a:p>
        </p:txBody>
      </p:sp>
      <p:sp>
        <p:nvSpPr>
          <p:cNvPr id="19" name="Text 17"/>
          <p:cNvSpPr/>
          <p:nvPr/>
        </p:nvSpPr>
        <p:spPr>
          <a:xfrm>
            <a:off x="7725728" y="5794772"/>
            <a:ext cx="5924193" cy="6810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Građani su gubili povjerenje u smisao podnošenja peticija, osjećajući da njihov trud nema utjecaja.</a:t>
            </a:r>
            <a:endParaRPr lang="en-US" sz="1650" dirty="0"/>
          </a:p>
        </p:txBody>
      </p:sp>
      <p:sp>
        <p:nvSpPr>
          <p:cNvPr id="20" name="Text 18"/>
          <p:cNvSpPr/>
          <p:nvPr/>
        </p:nvSpPr>
        <p:spPr>
          <a:xfrm>
            <a:off x="744855" y="6950869"/>
            <a:ext cx="13140690" cy="340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Ovi problemi su stvarali jaz između građana i zakonodavne vlasti, slabeći demokratske procese.</a:t>
            </a:r>
            <a:endParaRPr lang="en-US" sz="16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155746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8F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Rješenje: E-Potpis BiH (2026) – Moj Projekt za Direktnu Demokratiju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622244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E-Potpis BiH je sveobuhvatna digitalna platforma koju sam dizajnirala s ciljem da građanima pruži siguran, transparentan i pravno obavezujući alat za direktno učešće u zakonodavnom procesu.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2714" y="774859"/>
            <a:ext cx="13104971" cy="1089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250"/>
              </a:lnSpc>
              <a:buNone/>
            </a:pPr>
            <a:r>
              <a:rPr lang="en-US" sz="3400" b="1" dirty="0">
                <a:solidFill>
                  <a:srgbClr val="FFF8F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3.1. Sigurna Verifikacija Identiteta (Digitalni Identitet i Biometrija)</a:t>
            </a:r>
            <a:endParaRPr lang="en-US" sz="3400" dirty="0"/>
          </a:p>
        </p:txBody>
      </p:sp>
      <p:sp>
        <p:nvSpPr>
          <p:cNvPr id="3" name="Text 1"/>
          <p:cNvSpPr/>
          <p:nvPr/>
        </p:nvSpPr>
        <p:spPr>
          <a:xfrm>
            <a:off x="762714" y="2300407"/>
            <a:ext cx="13104971" cy="3487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Kamen temeljac platforme je garantovanje autentičnosti svakog potpisa, bez ugrožavanja privatnosti.</a:t>
            </a:r>
            <a:endParaRPr lang="en-US" sz="1700" dirty="0"/>
          </a:p>
        </p:txBody>
      </p:sp>
      <p:sp>
        <p:nvSpPr>
          <p:cNvPr id="4" name="Shape 2"/>
          <p:cNvSpPr/>
          <p:nvPr/>
        </p:nvSpPr>
        <p:spPr>
          <a:xfrm>
            <a:off x="762714" y="2894290"/>
            <a:ext cx="4223028" cy="4560332"/>
          </a:xfrm>
          <a:prstGeom prst="roundRect">
            <a:avLst>
              <a:gd name="adj" fmla="val 774"/>
            </a:avLst>
          </a:prstGeom>
          <a:solidFill>
            <a:srgbClr val="5F5153"/>
          </a:solidFill>
          <a:ln/>
        </p:spPr>
      </p:sp>
      <p:sp>
        <p:nvSpPr>
          <p:cNvPr id="5" name="Shape 3"/>
          <p:cNvSpPr/>
          <p:nvPr/>
        </p:nvSpPr>
        <p:spPr>
          <a:xfrm>
            <a:off x="980599" y="3112175"/>
            <a:ext cx="653772" cy="653772"/>
          </a:xfrm>
          <a:prstGeom prst="roundRect">
            <a:avLst>
              <a:gd name="adj" fmla="val 13985129"/>
            </a:avLst>
          </a:prstGeom>
          <a:solidFill>
            <a:srgbClr val="E2C2B3"/>
          </a:solidFill>
          <a:ln/>
        </p:spPr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160383" y="3291959"/>
            <a:ext cx="294203" cy="294203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980599" y="3983831"/>
            <a:ext cx="3787259" cy="6810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Integracija s Državnim Registrima</a:t>
            </a:r>
            <a:endParaRPr lang="en-US" sz="2100" dirty="0"/>
          </a:p>
        </p:txBody>
      </p:sp>
      <p:sp>
        <p:nvSpPr>
          <p:cNvPr id="8" name="Text 5"/>
          <p:cNvSpPr/>
          <p:nvPr/>
        </p:nvSpPr>
        <p:spPr>
          <a:xfrm>
            <a:off x="980599" y="4795599"/>
            <a:ext cx="3787259" cy="24411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Svaki korisnik koji želi potpisati peticiju mora proći proces verifikacije identiteta. To se postiže sigurnom API integracijom s bazom podataka državljana BiH (npr. putem jedinstvenog matičnog broja – JMBG, i podataka iz CIPS-a).</a:t>
            </a:r>
            <a:endParaRPr lang="en-US" sz="1700" dirty="0"/>
          </a:p>
        </p:txBody>
      </p:sp>
      <p:sp>
        <p:nvSpPr>
          <p:cNvPr id="9" name="Shape 6"/>
          <p:cNvSpPr/>
          <p:nvPr/>
        </p:nvSpPr>
        <p:spPr>
          <a:xfrm>
            <a:off x="5203627" y="2894290"/>
            <a:ext cx="4223028" cy="4560332"/>
          </a:xfrm>
          <a:prstGeom prst="roundRect">
            <a:avLst>
              <a:gd name="adj" fmla="val 774"/>
            </a:avLst>
          </a:prstGeom>
          <a:solidFill>
            <a:srgbClr val="5F5153"/>
          </a:solidFill>
          <a:ln/>
        </p:spPr>
      </p:sp>
      <p:sp>
        <p:nvSpPr>
          <p:cNvPr id="10" name="Shape 7"/>
          <p:cNvSpPr/>
          <p:nvPr/>
        </p:nvSpPr>
        <p:spPr>
          <a:xfrm>
            <a:off x="5421511" y="3112175"/>
            <a:ext cx="653772" cy="653772"/>
          </a:xfrm>
          <a:prstGeom prst="roundRect">
            <a:avLst>
              <a:gd name="adj" fmla="val 13985129"/>
            </a:avLst>
          </a:prstGeom>
          <a:solidFill>
            <a:srgbClr val="E2C2B3"/>
          </a:solidFill>
          <a:ln/>
        </p:spPr>
      </p:sp>
      <p:pic>
        <p:nvPicPr>
          <p:cNvPr id="11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01295" y="3291959"/>
            <a:ext cx="294203" cy="294203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5421511" y="3983831"/>
            <a:ext cx="3787259" cy="6810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Dvofaktorska Autentifikacija (2FA)</a:t>
            </a:r>
            <a:endParaRPr lang="en-US" sz="2100" dirty="0"/>
          </a:p>
        </p:txBody>
      </p:sp>
      <p:sp>
        <p:nvSpPr>
          <p:cNvPr id="13" name="Text 9"/>
          <p:cNvSpPr/>
          <p:nvPr/>
        </p:nvSpPr>
        <p:spPr>
          <a:xfrm>
            <a:off x="5421511" y="4795599"/>
            <a:ext cx="3787259" cy="17436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Svaki potpis se potvrđuje putem dvofaktorske autentifikacije (npr. putem SMS-a na registrovani broj telefona ili biometrijskog skena putem mobilne aplikacije).</a:t>
            </a:r>
            <a:endParaRPr lang="en-US" sz="1700" dirty="0"/>
          </a:p>
        </p:txBody>
      </p:sp>
      <p:sp>
        <p:nvSpPr>
          <p:cNvPr id="14" name="Shape 10"/>
          <p:cNvSpPr/>
          <p:nvPr/>
        </p:nvSpPr>
        <p:spPr>
          <a:xfrm>
            <a:off x="9644539" y="2894290"/>
            <a:ext cx="4223147" cy="4560332"/>
          </a:xfrm>
          <a:prstGeom prst="roundRect">
            <a:avLst>
              <a:gd name="adj" fmla="val 774"/>
            </a:avLst>
          </a:prstGeom>
          <a:solidFill>
            <a:srgbClr val="5F5153"/>
          </a:solidFill>
          <a:ln/>
        </p:spPr>
      </p:sp>
      <p:sp>
        <p:nvSpPr>
          <p:cNvPr id="15" name="Shape 11"/>
          <p:cNvSpPr/>
          <p:nvPr/>
        </p:nvSpPr>
        <p:spPr>
          <a:xfrm>
            <a:off x="9862423" y="3112175"/>
            <a:ext cx="653772" cy="653772"/>
          </a:xfrm>
          <a:prstGeom prst="roundRect">
            <a:avLst>
              <a:gd name="adj" fmla="val 13985129"/>
            </a:avLst>
          </a:prstGeom>
          <a:solidFill>
            <a:srgbClr val="E2C2B3"/>
          </a:solidFill>
          <a:ln/>
        </p:spPr>
      </p:sp>
      <p:pic>
        <p:nvPicPr>
          <p:cNvPr id="16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042208" y="3291959"/>
            <a:ext cx="294203" cy="294203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9862423" y="3983831"/>
            <a:ext cx="3787378" cy="6810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Napredna Enkripcija (PKI Infrastruktura)</a:t>
            </a:r>
            <a:endParaRPr lang="en-US" sz="2100" dirty="0"/>
          </a:p>
        </p:txBody>
      </p:sp>
      <p:sp>
        <p:nvSpPr>
          <p:cNvPr id="18" name="Text 13"/>
          <p:cNvSpPr/>
          <p:nvPr/>
        </p:nvSpPr>
        <p:spPr>
          <a:xfrm>
            <a:off x="9862423" y="4795599"/>
            <a:ext cx="3787378" cy="20924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Svaki digitalni potpis je kriptografski zaštićen i vezan za javnu ključnu infrastrukturu (PKI), osiguravajući da je potpis nepromjenjiv, dokaziv i pravno valjan, baš kao i fizički potpis.</a:t>
            </a:r>
            <a:endParaRPr lang="en-US" sz="17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81752" y="880110"/>
            <a:ext cx="13191768" cy="4870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800"/>
              </a:lnSpc>
              <a:buNone/>
            </a:pPr>
            <a:r>
              <a:rPr lang="en-US" sz="3050" b="1" dirty="0">
                <a:solidFill>
                  <a:srgbClr val="FFF8F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3.2. Transparentnost i Prag Obaveznosti (Blockchain Metodologija)</a:t>
            </a:r>
            <a:endParaRPr lang="en-US" sz="3050" dirty="0"/>
          </a:p>
        </p:txBody>
      </p:sp>
      <p:sp>
        <p:nvSpPr>
          <p:cNvPr id="3" name="Text 1"/>
          <p:cNvSpPr/>
          <p:nvPr/>
        </p:nvSpPr>
        <p:spPr>
          <a:xfrm>
            <a:off x="681752" y="1756767"/>
            <a:ext cx="13266896" cy="6231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Da bi se osiguralo nepovjerenje u proces, uveli smo elemente inspirisane blockchain tehnologijom, kreirajući transparentan, nepromjenjiv log potpisa.</a:t>
            </a:r>
            <a:endParaRPr lang="en-US" sz="1500" dirty="0"/>
          </a:p>
        </p:txBody>
      </p:sp>
      <p:sp>
        <p:nvSpPr>
          <p:cNvPr id="4" name="Text 2"/>
          <p:cNvSpPr/>
          <p:nvPr/>
        </p:nvSpPr>
        <p:spPr>
          <a:xfrm>
            <a:off x="681752" y="2599015"/>
            <a:ext cx="194786" cy="2434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D3C9C5"/>
                </a:solidFill>
                <a:latin typeface="Noto Serif HK Light" pitchFamily="34" charset="0"/>
                <a:ea typeface="Noto Serif HK Light" pitchFamily="34" charset="-122"/>
                <a:cs typeface="Noto Serif HK Light" pitchFamily="34" charset="-120"/>
              </a:rPr>
              <a:t>01</a:t>
            </a:r>
            <a:endParaRPr lang="en-US" sz="1500" dirty="0"/>
          </a:p>
        </p:txBody>
      </p:sp>
      <p:sp>
        <p:nvSpPr>
          <p:cNvPr id="5" name="Shape 3"/>
          <p:cNvSpPr/>
          <p:nvPr/>
        </p:nvSpPr>
        <p:spPr>
          <a:xfrm>
            <a:off x="681752" y="2907268"/>
            <a:ext cx="4292441" cy="22860"/>
          </a:xfrm>
          <a:prstGeom prst="rect">
            <a:avLst/>
          </a:prstGeom>
          <a:solidFill>
            <a:srgbClr val="E2C2B3"/>
          </a:solidFill>
          <a:ln/>
        </p:spPr>
      </p:sp>
      <p:sp>
        <p:nvSpPr>
          <p:cNvPr id="6" name="Text 4"/>
          <p:cNvSpPr/>
          <p:nvPr/>
        </p:nvSpPr>
        <p:spPr>
          <a:xfrm>
            <a:off x="681752" y="3050381"/>
            <a:ext cx="2870478" cy="304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Javno Praćenje Procesa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681752" y="3471505"/>
            <a:ext cx="4292441" cy="1557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Svaki građanin može u realnom vremenu pratiti koliko je validnih, verificiranih potpisa prikupljeno za određenu peticiju. Transparentni brojači se automatski ažuriraju.</a:t>
            </a:r>
            <a:endParaRPr lang="en-US" sz="1500" dirty="0"/>
          </a:p>
        </p:txBody>
      </p:sp>
      <p:sp>
        <p:nvSpPr>
          <p:cNvPr id="8" name="Text 6"/>
          <p:cNvSpPr/>
          <p:nvPr/>
        </p:nvSpPr>
        <p:spPr>
          <a:xfrm>
            <a:off x="5168979" y="2599015"/>
            <a:ext cx="194786" cy="2434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D3C9C5"/>
                </a:solidFill>
                <a:latin typeface="Noto Serif HK Light" pitchFamily="34" charset="0"/>
                <a:ea typeface="Noto Serif HK Light" pitchFamily="34" charset="-122"/>
                <a:cs typeface="Noto Serif HK Light" pitchFamily="34" charset="-120"/>
              </a:rPr>
              <a:t>02</a:t>
            </a:r>
            <a:endParaRPr lang="en-US" sz="1500" dirty="0"/>
          </a:p>
        </p:txBody>
      </p:sp>
      <p:sp>
        <p:nvSpPr>
          <p:cNvPr id="9" name="Shape 7"/>
          <p:cNvSpPr/>
          <p:nvPr/>
        </p:nvSpPr>
        <p:spPr>
          <a:xfrm>
            <a:off x="5168979" y="2907268"/>
            <a:ext cx="4292441" cy="22860"/>
          </a:xfrm>
          <a:prstGeom prst="rect">
            <a:avLst/>
          </a:prstGeom>
          <a:solidFill>
            <a:srgbClr val="E2C2B3"/>
          </a:solidFill>
          <a:ln/>
        </p:spPr>
      </p:sp>
      <p:sp>
        <p:nvSpPr>
          <p:cNvPr id="10" name="Text 8"/>
          <p:cNvSpPr/>
          <p:nvPr/>
        </p:nvSpPr>
        <p:spPr>
          <a:xfrm>
            <a:off x="5168979" y="3050381"/>
            <a:ext cx="4292441" cy="6086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Pravno Obavezujući Prag (Threshold)</a:t>
            </a:r>
            <a:endParaRPr lang="en-US" sz="1900" dirty="0"/>
          </a:p>
        </p:txBody>
      </p:sp>
      <p:sp>
        <p:nvSpPr>
          <p:cNvPr id="11" name="Text 9"/>
          <p:cNvSpPr/>
          <p:nvPr/>
        </p:nvSpPr>
        <p:spPr>
          <a:xfrm>
            <a:off x="5168979" y="3775829"/>
            <a:ext cx="4292441" cy="34274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Platforma je zakonski vezana za obavezujući prag potpisa (npr., 10.000 verificiranih potpisa na nivou BiH za pokretanje rasprave o zakonu u Parlamentu). Moj informatički doprinos je bio u automatizaciji verifikacije ovog praga: Čim sistem detektuje da je 10.000. potpis verificiran, automatski generiše nepromjenjivi digitalni izvještaj (hash) i šalje službenu obavijest Parlamentu, čime se eliminira mogućnost birokratskog odlaganja ili osporavanja validnosti.</a:t>
            </a:r>
            <a:endParaRPr lang="en-US" sz="1500" dirty="0"/>
          </a:p>
        </p:txBody>
      </p:sp>
      <p:sp>
        <p:nvSpPr>
          <p:cNvPr id="12" name="Text 10"/>
          <p:cNvSpPr/>
          <p:nvPr/>
        </p:nvSpPr>
        <p:spPr>
          <a:xfrm>
            <a:off x="9656207" y="2599015"/>
            <a:ext cx="194786" cy="2434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D3C9C5"/>
                </a:solidFill>
                <a:latin typeface="Noto Serif HK Light" pitchFamily="34" charset="0"/>
                <a:ea typeface="Noto Serif HK Light" pitchFamily="34" charset="-122"/>
                <a:cs typeface="Noto Serif HK Light" pitchFamily="34" charset="-120"/>
              </a:rPr>
              <a:t>03</a:t>
            </a:r>
            <a:endParaRPr lang="en-US" sz="1500" dirty="0"/>
          </a:p>
        </p:txBody>
      </p:sp>
      <p:sp>
        <p:nvSpPr>
          <p:cNvPr id="13" name="Shape 11"/>
          <p:cNvSpPr/>
          <p:nvPr/>
        </p:nvSpPr>
        <p:spPr>
          <a:xfrm>
            <a:off x="9656207" y="2907268"/>
            <a:ext cx="4292441" cy="22860"/>
          </a:xfrm>
          <a:prstGeom prst="rect">
            <a:avLst/>
          </a:prstGeom>
          <a:solidFill>
            <a:srgbClr val="E2C2B3"/>
          </a:solidFill>
          <a:ln/>
        </p:spPr>
      </p:sp>
      <p:sp>
        <p:nvSpPr>
          <p:cNvPr id="14" name="Text 12"/>
          <p:cNvSpPr/>
          <p:nvPr/>
        </p:nvSpPr>
        <p:spPr>
          <a:xfrm>
            <a:off x="9656207" y="3050381"/>
            <a:ext cx="2435185" cy="304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Nepromjenjiv Log</a:t>
            </a:r>
            <a:endParaRPr lang="en-US" sz="1900" dirty="0"/>
          </a:p>
        </p:txBody>
      </p:sp>
      <p:sp>
        <p:nvSpPr>
          <p:cNvPr id="15" name="Text 13"/>
          <p:cNvSpPr/>
          <p:nvPr/>
        </p:nvSpPr>
        <p:spPr>
          <a:xfrm>
            <a:off x="9656207" y="3471505"/>
            <a:ext cx="4292441" cy="12463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Svaki verifikovani potpis je zabilježen u nepromjenjivu digitalnu evidenciju, čime se garantuje da se potpis ne može naknadno ukloniti ili falsificirati.</a:t>
            </a:r>
            <a:endParaRPr lang="en-US" sz="15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748189"/>
            <a:ext cx="7556421" cy="11339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FFF8F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3.3. AI Analiza i Kategorizacija Peticija (Semantic Filtering)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6280190" y="2222302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Da bismo olakšali rad Parlamentu i osigurali fokus na najvažnije teme, primijenili smo naprednu analizu.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3430072"/>
            <a:ext cx="325374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8F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Semantičko Filtriranje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280190" y="4011216"/>
            <a:ext cx="3501509" cy="3266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Prije objavljivanja, AI motor analizira prijedlog peticije kako bi utvrdio njen stvarni cilj, kategorizirao je po temama (npr. okoliš, zdravstvo, korupcija) i provjerio da li je u skladu s Ustavom BiH. Ovo smanjuje spam i neozbiljne prijedloge.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10342721" y="3430072"/>
            <a:ext cx="343900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8F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Sažimanje za Parlament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10342721" y="4011216"/>
            <a:ext cx="3501509" cy="29032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Kada peticija dostigne prag, AI automatski generiše kratak, objektivan sažetak (Executive Summary) s ključnim argumentima i geografskom distribucijom potpisa, olakšavajući poslanicima brzo upoznavanje s materijom.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571994"/>
            <a:ext cx="12724567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FFF8F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3.4. Korisničko Iskustvo i Pristupačnost (UX/UI Design)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793790" y="447913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Uspjeh projekta leži u njegovoj jednostavnosti.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5097185"/>
            <a:ext cx="6407944" cy="2395657"/>
          </a:xfrm>
          <a:prstGeom prst="roundRect">
            <a:avLst>
              <a:gd name="adj" fmla="val 22724"/>
            </a:avLst>
          </a:prstGeom>
          <a:solidFill>
            <a:srgbClr val="5F5153"/>
          </a:solidFill>
          <a:ln/>
        </p:spPr>
      </p:sp>
      <p:sp>
        <p:nvSpPr>
          <p:cNvPr id="6" name="Text 3"/>
          <p:cNvSpPr/>
          <p:nvPr/>
        </p:nvSpPr>
        <p:spPr>
          <a:xfrm>
            <a:off x="1020604" y="5323999"/>
            <a:ext cx="551580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Dizajn Orijentisan na Mobilne Uređaje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20604" y="5814417"/>
            <a:ext cx="59543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Platforma je primarno razvijena kao mobilna aplikacija, jer je većina građana BiH koristi pametne telefone za pristup internetu. Proces potpisivanja traje manje od 60 sekundi.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428548" y="5097185"/>
            <a:ext cx="6408063" cy="2395657"/>
          </a:xfrm>
          <a:prstGeom prst="roundRect">
            <a:avLst>
              <a:gd name="adj" fmla="val 22724"/>
            </a:avLst>
          </a:prstGeom>
          <a:solidFill>
            <a:srgbClr val="5F5153"/>
          </a:solidFill>
          <a:ln/>
        </p:spPr>
      </p:sp>
      <p:sp>
        <p:nvSpPr>
          <p:cNvPr id="9" name="Text 6"/>
          <p:cNvSpPr/>
          <p:nvPr/>
        </p:nvSpPr>
        <p:spPr>
          <a:xfrm>
            <a:off x="7655362" y="5323999"/>
            <a:ext cx="287166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Višejezična Podrška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7655362" y="5814417"/>
            <a:ext cx="59544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Platforma podržava sve službene jezike u BiH, osiguravajući jednaku pristupačnost svim građanima.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46265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8F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4. Mjerljivi Uticaj i Rezultati: 15 Pokrenutih Zakona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41745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U periodu od 2026. do 2030. godine, E-Potpis BiH postao je centralni alat građanske participacije.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120515"/>
            <a:ext cx="13042821" cy="11339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FFF8F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4.1. Ključna Metrika: 15 Zakona Pokrenuto Kroz Platformu</a:t>
            </a:r>
            <a:endParaRPr lang="en-US" sz="3550" dirty="0"/>
          </a:p>
        </p:txBody>
      </p:sp>
      <p:sp>
        <p:nvSpPr>
          <p:cNvPr id="5" name="Text 3"/>
          <p:cNvSpPr/>
          <p:nvPr/>
        </p:nvSpPr>
        <p:spPr>
          <a:xfrm>
            <a:off x="793790" y="5594628"/>
            <a:ext cx="130428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Ovaj broj dokazuje da je platforma prešla put od tehničke inovacije do funkcionalnog, pravno obavezujućeg mehanizma za kreiranje javne politike. To uključuje zakone o transparentnosti finansiranja političkih partija, reforme javnih nabavki, te poboljšanje ekološke regulative.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21494" y="409694"/>
            <a:ext cx="7624405" cy="3724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FFF8F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Grafikon 4: Uticaj E-Potpisa na Zakonodavstvo BiH</a:t>
            </a:r>
            <a:endParaRPr lang="en-US" sz="23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1494" y="1080135"/>
            <a:ext cx="13587413" cy="760892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21494" y="8856583"/>
            <a:ext cx="13587413" cy="4769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Opis za grafikon: Prikazati kombinovani grafikon gdje su na Y-osi broj peticija, a na X-osi godine. Linija (ili stupac) treba dramatično da raste nakon 2026. godine, s jasnom oznakom na broj 15 (broj pokrenutih zakona). Naslov: Direktan Uticaj Građana na Zakonodavstvo BiH (Broj Zakona Pokrenutih Preko Platforme).</a:t>
            </a:r>
            <a:endParaRPr lang="en-US" sz="11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2025-12-12T18:26:47Z</dcterms:created>
  <dcterms:modified xsi:type="dcterms:W3CDTF">2025-12-12T18:26:47Z</dcterms:modified>
</cp:coreProperties>
</file>